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C5E2C-A07E-41B0-AA0F-C4BB56D5F75A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8BF93-FFE5-4AE3-8B49-9D410131B8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8BF93-FFE5-4AE3-8B49-9D410131B8E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3-diapositive txt+ chiffres 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59592" y="6388057"/>
            <a:ext cx="6691773" cy="338554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Nom de l’instance • </a:t>
            </a:r>
            <a:fld id="{8DCB8214-035E-4B69-B3D9-8A24892FD3DF}" type="datetime4">
              <a:rPr lang="fr-FR" smtClean="0"/>
              <a:pPr lvl="0"/>
              <a:t>27 juillet 2022</a:t>
            </a:fld>
            <a:r>
              <a:rPr lang="fr-FR" dirty="0" smtClean="0"/>
              <a:t> •  </a:t>
            </a:r>
            <a:endParaRPr lang="fr-FR" dirty="0"/>
          </a:p>
        </p:txBody>
      </p:sp>
      <p:sp>
        <p:nvSpPr>
          <p:cNvPr id="15" name="Titre 1"/>
          <p:cNvSpPr>
            <a:spLocks noGrp="1"/>
          </p:cNvSpPr>
          <p:nvPr>
            <p:ph type="title" hasCustomPrompt="1"/>
          </p:nvPr>
        </p:nvSpPr>
        <p:spPr>
          <a:xfrm>
            <a:off x="4499991" y="6155"/>
            <a:ext cx="4409879" cy="710552"/>
          </a:xfrm>
          <a:prstGeom prst="rect">
            <a:avLst/>
          </a:prstGeom>
        </p:spPr>
        <p:txBody>
          <a:bodyPr wrap="square" lIns="0" tIns="108000" rIns="108000" bIns="108000" anchor="b" anchorCtr="0">
            <a:spAutoFit/>
          </a:bodyPr>
          <a:lstStyle>
            <a:lvl1pPr>
              <a:defRPr sz="3200"/>
            </a:lvl1pPr>
          </a:lstStyle>
          <a:p>
            <a:pPr algn="l"/>
            <a:r>
              <a:rPr lang="fr-FR" dirty="0" smtClean="0"/>
              <a:t>Titre de la diapositive</a:t>
            </a:r>
            <a:endParaRPr lang="fr-FR" dirty="0"/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1143000" y="714928"/>
            <a:ext cx="776687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259557" y="728663"/>
            <a:ext cx="4312444" cy="5496230"/>
          </a:xfrm>
        </p:spPr>
        <p:txBody>
          <a:bodyPr lIns="0" tIns="360000" rIns="360000" bIns="360000">
            <a:noAutofit/>
          </a:bodyPr>
          <a:lstStyle>
            <a:lvl1pPr algn="l">
              <a:defRPr sz="2600" b="0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 smtClean="0"/>
              <a:t>Entrez votre texte synthétique de présentation …</a:t>
            </a:r>
          </a:p>
        </p:txBody>
      </p:sp>
      <p:sp>
        <p:nvSpPr>
          <p:cNvPr id="18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726885"/>
            <a:ext cx="4314825" cy="5498008"/>
          </a:xfrm>
        </p:spPr>
        <p:txBody>
          <a:bodyPr lIns="360000" tIns="360000" rIns="0" bIns="360000"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+mj-lt"/>
                <a:ea typeface="Condate_V2 Medium" panose="00000600000000000000" pitchFamily="50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 smtClean="0"/>
              <a:t>chiffres et/ou mots clés</a:t>
            </a:r>
          </a:p>
        </p:txBody>
      </p:sp>
      <p:pic>
        <p:nvPicPr>
          <p:cNvPr id="3074" name="Picture 2" descr="Unir pour agi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4095750" cy="8191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136064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459">
          <p15:clr>
            <a:srgbClr val="FBAE40"/>
          </p15:clr>
        </p15:guide>
        <p15:guide id="2" pos="76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B14E7-CC78-4A1F-A492-4E9DCD9CE6B7}" type="datetimeFigureOut">
              <a:rPr lang="fr-FR" smtClean="0"/>
              <a:pPr/>
              <a:t>08/12/2022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CD6E5-1625-4ADB-8615-0D577397ED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499991" y="221600"/>
            <a:ext cx="4409879" cy="495108"/>
          </a:xfrm>
        </p:spPr>
        <p:txBody>
          <a:bodyPr/>
          <a:lstStyle/>
          <a:p>
            <a:r>
              <a:rPr lang="fr-FR" sz="1800" dirty="0" smtClean="0"/>
              <a:t>TRAMBUS le Projet métropolitain pour Bruz</a:t>
            </a:r>
            <a:endParaRPr lang="fr-FR" sz="18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59556" y="728663"/>
            <a:ext cx="4528467" cy="549623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Les principales caractéristiques </a:t>
            </a:r>
            <a:r>
              <a:rPr lang="fr-FR" sz="11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(selon l’étude </a:t>
            </a:r>
            <a:r>
              <a:rPr lang="fr-FR" sz="11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de </a:t>
            </a:r>
            <a:r>
              <a:rPr lang="fr-FR" sz="11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faisabilité) :</a:t>
            </a:r>
            <a:endParaRPr lang="fr-FR" sz="16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buFont typeface="Arial" panose="020B0604020202020204" pitchFamily="34" charset="0"/>
              <a:buChar char="●"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12 km de ligne dont 62% de voie réservée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●"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21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stations dont la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desserte des grands pôles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: Aéroport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- Parc Expo,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campus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de Ker Lann, la gare, le quartier Vert Buisson et le centre-ville de Bruz.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●"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Un service étendu de 05h25 à 00h35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(</a:t>
            </a:r>
            <a:r>
              <a:rPr lang="fr-FR" sz="105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en semaine) </a:t>
            </a:r>
            <a:endParaRPr lang="fr-FR" sz="1400" dirty="0" smtClean="0">
              <a:latin typeface="Calibri" panose="020F0502020204030204" pitchFamily="34" charset="0"/>
              <a:ea typeface="Noto Sans Symbols"/>
              <a:cs typeface="Noto Sans Symbols"/>
            </a:endParaRPr>
          </a:p>
          <a:p>
            <a:pPr>
              <a:lnSpc>
                <a:spcPct val="107000"/>
              </a:lnSpc>
              <a:buFont typeface="Arial" panose="020B0604020202020204" pitchFamily="34" charset="0"/>
              <a:buChar char="●"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Environ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58 M€HT 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d'investissement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●"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De nombreux travaux de voiries selon les variantes retenues :</a:t>
            </a:r>
          </a:p>
          <a:p>
            <a:pPr>
              <a:lnSpc>
                <a:spcPct val="107000"/>
              </a:lnSpc>
              <a:buNone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	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* terminus au rond point de la Bobinais</a:t>
            </a:r>
          </a:p>
          <a:p>
            <a:pPr>
              <a:lnSpc>
                <a:spcPct val="107000"/>
              </a:lnSpc>
              <a:buNone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	</a:t>
            </a: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* terminus Halle Pagnol avec traversée de la place du docteur Joly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●"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Un temps de trajet de bout en bout d’une trentaine de minutes voire plus selon les variantes choisies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●"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Des points noirs pour la circulation (franchissement du pont au dessus des voies ferrées et le stationnement avenue Joseph Jan)	</a:t>
            </a:r>
          </a:p>
          <a:p>
            <a:pPr>
              <a:lnSpc>
                <a:spcPct val="107000"/>
              </a:lnSpc>
              <a:buFont typeface="Arial" panose="020B0604020202020204" pitchFamily="34" charset="0"/>
              <a:buChar char="●"/>
            </a:pPr>
            <a:r>
              <a:rPr lang="fr-FR" sz="1400" dirty="0" smtClean="0">
                <a:latin typeface="Calibri" panose="020F0502020204030204" pitchFamily="34" charset="0"/>
                <a:ea typeface="Noto Sans Symbols"/>
                <a:cs typeface="Noto Sans Symbols"/>
              </a:rPr>
              <a:t>Pas de réorganisation de la desserte des bus intra communaux</a:t>
            </a:r>
            <a:endParaRPr lang="fr-FR" sz="2400" dirty="0" smtClean="0">
              <a:latin typeface="Calibri" panose="020F0502020204030204" pitchFamily="34" charset="0"/>
              <a:ea typeface="Noto Sans Symbols"/>
              <a:cs typeface="Noto Sans Symbols"/>
            </a:endParaRPr>
          </a:p>
          <a:p>
            <a:endParaRPr lang="fr-FR" dirty="0"/>
          </a:p>
        </p:txBody>
      </p:sp>
      <p:grpSp>
        <p:nvGrpSpPr>
          <p:cNvPr id="6" name="Group 4"/>
          <p:cNvGrpSpPr>
            <a:grpSpLocks noGrp="1" noChangeAspect="1"/>
          </p:cNvGrpSpPr>
          <p:nvPr>
            <p:ph type="body" sz="quarter" idx="13"/>
          </p:nvPr>
        </p:nvGrpSpPr>
        <p:grpSpPr bwMode="auto">
          <a:xfrm>
            <a:off x="4932040" y="908720"/>
            <a:ext cx="3954785" cy="4857142"/>
            <a:chOff x="2040" y="693"/>
            <a:chExt cx="3600" cy="2934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040" y="693"/>
              <a:ext cx="3600" cy="2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0" y="693"/>
              <a:ext cx="3606" cy="2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51520" y="6021288"/>
            <a:ext cx="4096384" cy="33855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Une alternative au projet rennais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499992" y="764704"/>
            <a:ext cx="4458841" cy="561662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Renforcement du pôle d’échanges de la gare de Bruz</a:t>
            </a:r>
          </a:p>
          <a:p>
            <a:pPr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Cohabitation et complémentarité entre déplacements individuels et  transports collectifs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Réorganisation du réseau de bus interne à la commune</a:t>
            </a:r>
          </a:p>
          <a:p>
            <a:pPr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420" y="1772816"/>
            <a:ext cx="4218555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395536" y="908720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Des propositions pour une mobilité durable et renforcée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4427984" y="260648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600" b="1" dirty="0" smtClean="0">
                <a:solidFill>
                  <a:prstClr val="black"/>
                </a:solidFill>
              </a:rPr>
              <a:t>TRAMBUS à </a:t>
            </a:r>
            <a:r>
              <a:rPr lang="fr-FR" sz="1600" b="1" dirty="0" smtClean="0">
                <a:solidFill>
                  <a:prstClr val="black"/>
                </a:solidFill>
              </a:rPr>
              <a:t>BRUZ nos propositions de réflexions</a:t>
            </a:r>
            <a:endParaRPr lang="fr-FR" sz="1600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644008" y="6093296"/>
            <a:ext cx="3816424" cy="33855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fr-FR" dirty="0" smtClean="0"/>
              <a:t>Un projet financièrement acceptable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499991" y="129266"/>
            <a:ext cx="4409879" cy="587441"/>
          </a:xfrm>
        </p:spPr>
        <p:txBody>
          <a:bodyPr/>
          <a:lstStyle/>
          <a:p>
            <a:r>
              <a:rPr lang="fr-FR" sz="2400" b="1" dirty="0" smtClean="0"/>
              <a:t>Une ligne de Trambus plus courte</a:t>
            </a:r>
            <a:endParaRPr lang="fr-FR" sz="2400" b="1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51520" y="980728"/>
            <a:ext cx="4168428" cy="5496230"/>
          </a:xfr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400" dirty="0" smtClean="0"/>
              <a:t>Des temps de parcours en Trambus réduit de 20 %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Avec + de 70 % en voies réservées, une meilleure garantie de régularité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sz="2400" dirty="0" smtClean="0"/>
              <a:t>Une économie de 20 à 30 % sur l’achat de </a:t>
            </a:r>
            <a:r>
              <a:rPr lang="fr-FR" sz="2400" dirty="0" err="1" smtClean="0"/>
              <a:t>trambus</a:t>
            </a:r>
            <a:r>
              <a:rPr lang="fr-FR" sz="2400" dirty="0" smtClean="0"/>
              <a:t> en moins grand nombre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427984" y="726885"/>
            <a:ext cx="4458841" cy="5150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solidFill>
                  <a:schemeClr val="tx2">
                    <a:lumMod val="50000"/>
                  </a:schemeClr>
                </a:solidFill>
              </a:rPr>
              <a:t>Chiffrages</a:t>
            </a:r>
          </a:p>
          <a:p>
            <a:pPr>
              <a:buNone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	7 millions d’investissements en moins pour l’achat des 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trambus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(sur les 57 millions prévus travaux de voiries et matériel/véhicules)</a:t>
            </a:r>
          </a:p>
          <a:p>
            <a:pPr>
              <a:buNone/>
            </a:pPr>
            <a:endParaRPr lang="fr-F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Un temps de parcours de bout en bout d’environ  15 minutes par la voie la plus directe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79512" y="6309320"/>
            <a:ext cx="6691773" cy="338554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fr-FR" dirty="0" smtClean="0"/>
              <a:t>Une alternative qui augmente l’offre de déplacement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499991" y="-116956"/>
            <a:ext cx="4644009" cy="833663"/>
          </a:xfrm>
        </p:spPr>
        <p:txBody>
          <a:bodyPr/>
          <a:lstStyle/>
          <a:p>
            <a:r>
              <a:rPr lang="fr-FR" sz="2000" b="1" dirty="0" smtClean="0"/>
              <a:t>Une réorganisation de la desserte interne</a:t>
            </a:r>
            <a:endParaRPr lang="fr-FR" sz="2000" b="1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251520" y="764704"/>
            <a:ext cx="4248471" cy="5616624"/>
          </a:xfrm>
        </p:spPr>
        <p:txBody>
          <a:bodyPr/>
          <a:lstStyle/>
          <a:p>
            <a:r>
              <a:rPr lang="fr-FR" sz="1800" b="1" dirty="0" smtClean="0"/>
              <a:t>Réorganiser le réseau de bus au sein de la ville</a:t>
            </a:r>
          </a:p>
          <a:p>
            <a:endParaRPr lang="fr-FR" sz="1800" b="1" dirty="0" smtClean="0"/>
          </a:p>
          <a:p>
            <a:r>
              <a:rPr lang="fr-FR" sz="1800" b="1" dirty="0" smtClean="0"/>
              <a:t>Réinvestir les Kilomètres de Trambus économisés (20%) au sein de la commune</a:t>
            </a:r>
          </a:p>
          <a:p>
            <a:endParaRPr lang="fr-FR" sz="1800" b="1" dirty="0" smtClean="0"/>
          </a:p>
          <a:p>
            <a:r>
              <a:rPr lang="fr-FR" sz="1800" b="1" dirty="0" smtClean="0"/>
              <a:t>Prendre appui sur le pôle d’échanges multimodal de la gare et le parking relais en silo. </a:t>
            </a:r>
          </a:p>
          <a:p>
            <a:endParaRPr lang="fr-FR" sz="1800" b="1" dirty="0" smtClean="0"/>
          </a:p>
          <a:p>
            <a:r>
              <a:rPr lang="fr-FR" sz="1800" b="1" dirty="0" smtClean="0"/>
              <a:t>Assurer la continuité avec le TER et le Trambus au départ de la gare</a:t>
            </a:r>
          </a:p>
          <a:p>
            <a:endParaRPr lang="fr-FR" sz="1800" b="1" dirty="0" smtClean="0"/>
          </a:p>
          <a:p>
            <a:r>
              <a:rPr lang="fr-FR" sz="1800" b="1" dirty="0" smtClean="0"/>
              <a:t>Mieux desservir les pôles et quartiers de la ville</a:t>
            </a:r>
          </a:p>
          <a:p>
            <a:pPr lvl="1">
              <a:buNone/>
            </a:pPr>
            <a:r>
              <a:rPr lang="fr-FR" sz="2000" dirty="0" smtClean="0"/>
              <a:t>          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Renforcer les lignes existantes vers</a:t>
            </a:r>
          </a:p>
          <a:p>
            <a:pPr>
              <a:buNone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	Pont-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Réan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, DGA MI, ..</a:t>
            </a:r>
          </a:p>
          <a:p>
            <a:pPr>
              <a:buNone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Créer des lignes circulaires</a:t>
            </a:r>
          </a:p>
          <a:p>
            <a:pPr>
              <a:buNone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	pour mieux desservir les zones d’activité, le lycée Anita Conti, La Haye de Pan, le 2</a:t>
            </a:r>
            <a:r>
              <a:rPr lang="fr-FR" baseline="30000" dirty="0" smtClean="0">
                <a:solidFill>
                  <a:schemeClr val="tx2">
                    <a:lumMod val="50000"/>
                  </a:schemeClr>
                </a:solidFill>
              </a:rPr>
              <a:t>ème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RMAT , le stade Siméon 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Belliard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, la Croix Madame, Les rosiers, Ker Lann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51520" y="1052736"/>
            <a:ext cx="4968552" cy="1510771"/>
          </a:xfrm>
        </p:spPr>
        <p:txBody>
          <a:bodyPr/>
          <a:lstStyle/>
          <a:p>
            <a:pPr>
              <a:tabLst>
                <a:tab pos="185738" algn="l"/>
              </a:tabLst>
            </a:pPr>
            <a:r>
              <a:rPr lang="fr-FR" sz="2800" dirty="0" smtClean="0"/>
              <a:t>Des propositions plus économes et plus respectueuses des aménagements existants</a:t>
            </a:r>
            <a:endParaRPr lang="fr-FR" sz="28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359024" y="2708920"/>
            <a:ext cx="8461448" cy="3024336"/>
          </a:xfr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r-FR" sz="2200" dirty="0" smtClean="0">
                <a:solidFill>
                  <a:schemeClr val="tx2">
                    <a:lumMod val="50000"/>
                  </a:schemeClr>
                </a:solidFill>
              </a:rPr>
              <a:t>Un centre ville de Bruz et des commerces  toujours accessibles par tous,</a:t>
            </a:r>
          </a:p>
          <a:p>
            <a:r>
              <a:rPr lang="fr-FR" sz="2200" dirty="0" smtClean="0">
                <a:solidFill>
                  <a:schemeClr val="tx2">
                    <a:lumMod val="50000"/>
                  </a:schemeClr>
                </a:solidFill>
              </a:rPr>
              <a:t>Davantage d’habitants en proximité d’un arrêt de bus,</a:t>
            </a:r>
          </a:p>
          <a:p>
            <a:r>
              <a:rPr lang="fr-FR" sz="2200" dirty="0" smtClean="0">
                <a:solidFill>
                  <a:schemeClr val="tx2">
                    <a:lumMod val="50000"/>
                  </a:schemeClr>
                </a:solidFill>
              </a:rPr>
              <a:t>Une place du Docteur Joly favorable aux mobilités douces et actives maintenue dans sa fonction d’accueil du marché hebdomadaire,</a:t>
            </a:r>
          </a:p>
          <a:p>
            <a:r>
              <a:rPr lang="fr-FR" sz="2200" dirty="0" smtClean="0">
                <a:solidFill>
                  <a:schemeClr val="tx2">
                    <a:lumMod val="50000"/>
                  </a:schemeClr>
                </a:solidFill>
              </a:rPr>
              <a:t>Un plan de circulation inchangé , des aménagements récents conservés.</a:t>
            </a:r>
          </a:p>
        </p:txBody>
      </p:sp>
      <p:pic>
        <p:nvPicPr>
          <p:cNvPr id="18436" name="Picture 4" descr="Place du Docteur Joly, Bruz | Mapio.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804719"/>
            <a:ext cx="2880320" cy="17985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95536" y="6021288"/>
            <a:ext cx="8424936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rgbClr val="1F497D">
                    <a:lumMod val="50000"/>
                  </a:srgbClr>
                </a:solidFill>
              </a:rPr>
              <a:t>Faites part de vos remarques, réactions, propositions sur notre site </a:t>
            </a:r>
            <a:r>
              <a:rPr lang="fr-FR" dirty="0" err="1" smtClean="0">
                <a:solidFill>
                  <a:srgbClr val="1F497D">
                    <a:lumMod val="50000"/>
                  </a:srgbClr>
                </a:solidFill>
              </a:rPr>
              <a:t>wwww:https://unirpouragir.fr/</a:t>
            </a:r>
            <a:r>
              <a:rPr lang="fr-FR" dirty="0" smtClean="0">
                <a:solidFill>
                  <a:srgbClr val="1F497D">
                    <a:lumMod val="50000"/>
                  </a:srgbClr>
                </a:solidFill>
              </a:rPr>
              <a:t> ou la page </a:t>
            </a:r>
            <a:r>
              <a:rPr lang="fr-FR" dirty="0" err="1" smtClean="0">
                <a:solidFill>
                  <a:srgbClr val="1F497D">
                    <a:lumMod val="50000"/>
                  </a:srgbClr>
                </a:solidFill>
              </a:rPr>
              <a:t>facebook</a:t>
            </a:r>
            <a:r>
              <a:rPr lang="fr-F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fr-FR" dirty="0" err="1" smtClean="0">
                <a:solidFill>
                  <a:srgbClr val="1F497D">
                    <a:lumMod val="50000"/>
                  </a:srgbClr>
                </a:solidFill>
              </a:rPr>
              <a:t>unirpouragir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274</Words>
  <Application>Microsoft Office PowerPoint</Application>
  <PresentationFormat>Affichage à l'écran (4:3)</PresentationFormat>
  <Paragraphs>55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TRAMBUS le Projet métropolitain pour Bruz</vt:lpstr>
      <vt:lpstr>Diapositive 2</vt:lpstr>
      <vt:lpstr>Une ligne de Trambus plus courte</vt:lpstr>
      <vt:lpstr>Une réorganisation de la desserte interne</vt:lpstr>
      <vt:lpstr>Des propositions plus économes et plus respectueuses des aménagements existants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Ligne T4 : St Jacques- Bruz</dc:title>
  <dc:creator>Patrick</dc:creator>
  <cp:lastModifiedBy>Patrick</cp:lastModifiedBy>
  <cp:revision>20</cp:revision>
  <dcterms:created xsi:type="dcterms:W3CDTF">2022-11-17T14:21:50Z</dcterms:created>
  <dcterms:modified xsi:type="dcterms:W3CDTF">2022-12-08T10:32:13Z</dcterms:modified>
</cp:coreProperties>
</file>