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60"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99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259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8F3EC6-15CB-4C9B-8CD5-95127F3917EA}" type="datetimeFigureOut">
              <a:rPr lang="fr-FR" smtClean="0"/>
              <a:t>13/06/2025</a:t>
            </a:fld>
            <a:endParaRPr lang="fr-FR"/>
          </a:p>
        </p:txBody>
      </p:sp>
      <p:sp>
        <p:nvSpPr>
          <p:cNvPr id="4" name="Espace réservé de l'image des diapositives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98641-E4AE-4BA1-A4B1-11F89EF62B57}" type="slidenum">
              <a:rPr lang="fr-FR" smtClean="0"/>
              <a:t>‹N°›</a:t>
            </a:fld>
            <a:endParaRPr lang="fr-FR"/>
          </a:p>
        </p:txBody>
      </p:sp>
    </p:spTree>
    <p:extLst>
      <p:ext uri="{BB962C8B-B14F-4D97-AF65-F5344CB8AC3E}">
        <p14:creationId xmlns:p14="http://schemas.microsoft.com/office/powerpoint/2010/main" val="1123534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4E98641-E4AE-4BA1-A4B1-11F89EF62B57}" type="slidenum">
              <a:rPr lang="fr-FR" smtClean="0"/>
              <a:t>2</a:t>
            </a:fld>
            <a:endParaRPr lang="fr-FR"/>
          </a:p>
        </p:txBody>
      </p:sp>
    </p:spTree>
    <p:extLst>
      <p:ext uri="{BB962C8B-B14F-4D97-AF65-F5344CB8AC3E}">
        <p14:creationId xmlns:p14="http://schemas.microsoft.com/office/powerpoint/2010/main" val="363407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AB808AE-F5C1-43A8-922A-B5E6107450E8}" type="datetimeFigureOut">
              <a:rPr lang="fr-FR" smtClean="0"/>
              <a:t>13/06/2025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1969434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AB808AE-F5C1-43A8-922A-B5E6107450E8}" type="datetimeFigureOut">
              <a:rPr lang="fr-FR" smtClean="0"/>
              <a:t>13/06/2025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388723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AB808AE-F5C1-43A8-922A-B5E6107450E8}" type="datetimeFigureOut">
              <a:rPr lang="fr-FR" smtClean="0"/>
              <a:t>13/06/2025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1234455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AB808AE-F5C1-43A8-922A-B5E6107450E8}" type="datetimeFigureOut">
              <a:rPr lang="fr-FR" smtClean="0"/>
              <a:t>13/06/2025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1917238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AB808AE-F5C1-43A8-922A-B5E6107450E8}" type="datetimeFigureOut">
              <a:rPr lang="fr-FR" smtClean="0"/>
              <a:t>13/06/2025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1316125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AB808AE-F5C1-43A8-922A-B5E6107450E8}" type="datetimeFigureOut">
              <a:rPr lang="fr-FR" smtClean="0"/>
              <a:t>13/06/2025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423040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340100"/>
            <a:ext cx="2901255" cy="4912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340100"/>
            <a:ext cx="2915543" cy="4912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AB808AE-F5C1-43A8-922A-B5E6107450E8}" type="datetimeFigureOut">
              <a:rPr lang="fr-FR" smtClean="0"/>
              <a:t>13/06/2025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993359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AB808AE-F5C1-43A8-922A-B5E6107450E8}" type="datetimeFigureOut">
              <a:rPr lang="fr-FR" smtClean="0"/>
              <a:t>13/06/2025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2163116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808AE-F5C1-43A8-922A-B5E6107450E8}" type="datetimeFigureOut">
              <a:rPr lang="fr-FR" smtClean="0"/>
              <a:t>13/06/2025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216374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AB808AE-F5C1-43A8-922A-B5E6107450E8}" type="datetimeFigureOut">
              <a:rPr lang="fr-FR" smtClean="0"/>
              <a:t>13/06/2025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3964843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AB808AE-F5C1-43A8-922A-B5E6107450E8}" type="datetimeFigureOut">
              <a:rPr lang="fr-FR" smtClean="0"/>
              <a:t>13/06/2025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ECB7AE8-5C94-455C-A9C6-E646B43FBE9B}" type="slidenum">
              <a:rPr lang="fr-FR" smtClean="0"/>
              <a:t>‹N°›</a:t>
            </a:fld>
            <a:endParaRPr lang="fr-FR"/>
          </a:p>
        </p:txBody>
      </p:sp>
    </p:spTree>
    <p:extLst>
      <p:ext uri="{BB962C8B-B14F-4D97-AF65-F5344CB8AC3E}">
        <p14:creationId xmlns:p14="http://schemas.microsoft.com/office/powerpoint/2010/main" val="2383528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EAB808AE-F5C1-43A8-922A-B5E6107450E8}" type="datetimeFigureOut">
              <a:rPr lang="fr-FR" smtClean="0"/>
              <a:t>13/06/2025</a:t>
            </a:fld>
            <a:endParaRPr lang="fr-F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fr-F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8ECB7AE8-5C94-455C-A9C6-E646B43FBE9B}" type="slidenum">
              <a:rPr lang="fr-FR" smtClean="0"/>
              <a:t>‹N°›</a:t>
            </a:fld>
            <a:endParaRPr lang="fr-FR"/>
          </a:p>
        </p:txBody>
      </p:sp>
    </p:spTree>
    <p:extLst>
      <p:ext uri="{BB962C8B-B14F-4D97-AF65-F5344CB8AC3E}">
        <p14:creationId xmlns:p14="http://schemas.microsoft.com/office/powerpoint/2010/main" val="1802284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hyperlink" Target="mailto:bruzunirpouragir@gmail.com"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85F14BD5-E091-D6F2-B6C9-C3653D35C93E}"/>
              </a:ext>
            </a:extLst>
          </p:cNvPr>
          <p:cNvPicPr>
            <a:picLocks noChangeAspect="1"/>
          </p:cNvPicPr>
          <p:nvPr/>
        </p:nvPicPr>
        <p:blipFill>
          <a:blip r:embed="rId2"/>
          <a:stretch>
            <a:fillRect/>
          </a:stretch>
        </p:blipFill>
        <p:spPr>
          <a:xfrm>
            <a:off x="332536" y="250017"/>
            <a:ext cx="6402432" cy="2605134"/>
          </a:xfrm>
          <a:prstGeom prst="rect">
            <a:avLst/>
          </a:prstGeom>
        </p:spPr>
      </p:pic>
      <p:sp>
        <p:nvSpPr>
          <p:cNvPr id="15" name="Rectangle 14">
            <a:extLst>
              <a:ext uri="{FF2B5EF4-FFF2-40B4-BE49-F238E27FC236}">
                <a16:creationId xmlns:a16="http://schemas.microsoft.com/office/drawing/2014/main" id="{C91C6D81-BA0E-3923-8BD7-64D7714F1213}"/>
              </a:ext>
            </a:extLst>
          </p:cNvPr>
          <p:cNvSpPr/>
          <p:nvPr/>
        </p:nvSpPr>
        <p:spPr>
          <a:xfrm>
            <a:off x="332536" y="2397134"/>
            <a:ext cx="2809716" cy="457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dirty="0">
                <a:ln w="0"/>
                <a:solidFill>
                  <a:schemeClr val="bg1"/>
                </a:solidFill>
                <a:effectLst>
                  <a:outerShdw blurRad="38100" dist="19050" dir="2700000" algn="tl" rotWithShape="0">
                    <a:schemeClr val="dk1">
                      <a:alpha val="40000"/>
                    </a:schemeClr>
                  </a:outerShdw>
                </a:effectLst>
              </a:rPr>
              <a:t>Edito</a:t>
            </a:r>
          </a:p>
        </p:txBody>
      </p:sp>
      <p:sp>
        <p:nvSpPr>
          <p:cNvPr id="14" name="ZoneTexte 13">
            <a:extLst>
              <a:ext uri="{FF2B5EF4-FFF2-40B4-BE49-F238E27FC236}">
                <a16:creationId xmlns:a16="http://schemas.microsoft.com/office/drawing/2014/main" id="{8C7B01BA-395E-E817-8175-19187CAEA701}"/>
              </a:ext>
            </a:extLst>
          </p:cNvPr>
          <p:cNvSpPr txBox="1"/>
          <p:nvPr/>
        </p:nvSpPr>
        <p:spPr>
          <a:xfrm>
            <a:off x="1004428" y="1100909"/>
            <a:ext cx="3984173" cy="430887"/>
          </a:xfrm>
          <a:prstGeom prst="rect">
            <a:avLst/>
          </a:prstGeom>
          <a:solidFill>
            <a:schemeClr val="bg1"/>
          </a:solidFill>
          <a:ln>
            <a:solidFill>
              <a:srgbClr val="0070C0"/>
            </a:solidFill>
          </a:ln>
        </p:spPr>
        <p:txBody>
          <a:bodyPr wrap="square" rtlCol="0">
            <a:spAutoFit/>
          </a:bodyPr>
          <a:lstStyle/>
          <a:p>
            <a:pPr algn="ctr"/>
            <a:r>
              <a:rPr lang="fr-FR" sz="1100" b="1" dirty="0">
                <a:solidFill>
                  <a:schemeClr val="tx2">
                    <a:lumMod val="90000"/>
                    <a:lumOff val="10000"/>
                  </a:schemeClr>
                </a:solidFill>
                <a:latin typeface="Arial Black" panose="020B0A04020102020204" pitchFamily="34" charset="0"/>
                <a:ea typeface="OpenSymbol" panose="05010000000000000000" pitchFamily="2" charset="0"/>
              </a:rPr>
              <a:t>Lettre d’information aux bruzois</a:t>
            </a:r>
          </a:p>
          <a:p>
            <a:pPr algn="ctr"/>
            <a:r>
              <a:rPr lang="fr-FR" sz="1100" b="1" dirty="0">
                <a:solidFill>
                  <a:schemeClr val="tx2">
                    <a:lumMod val="90000"/>
                    <a:lumOff val="10000"/>
                  </a:schemeClr>
                </a:solidFill>
                <a:latin typeface="Arial Black" panose="020B0A04020102020204" pitchFamily="34" charset="0"/>
                <a:ea typeface="OpenSymbol" panose="05010000000000000000" pitchFamily="2" charset="0"/>
              </a:rPr>
              <a:t>Groupe d’élus de l’opposition Juin Juillet 2025</a:t>
            </a:r>
          </a:p>
        </p:txBody>
      </p:sp>
      <p:sp>
        <p:nvSpPr>
          <p:cNvPr id="20" name="ZoneTexte 19">
            <a:extLst>
              <a:ext uri="{FF2B5EF4-FFF2-40B4-BE49-F238E27FC236}">
                <a16:creationId xmlns:a16="http://schemas.microsoft.com/office/drawing/2014/main" id="{8A587211-3C33-FAAB-779E-146C1073F507}"/>
              </a:ext>
            </a:extLst>
          </p:cNvPr>
          <p:cNvSpPr txBox="1"/>
          <p:nvPr/>
        </p:nvSpPr>
        <p:spPr>
          <a:xfrm>
            <a:off x="4988602" y="410305"/>
            <a:ext cx="1598621" cy="2308324"/>
          </a:xfrm>
          <a:prstGeom prst="rect">
            <a:avLst/>
          </a:prstGeom>
          <a:noFill/>
        </p:spPr>
        <p:txBody>
          <a:bodyPr wrap="square" rtlCol="0">
            <a:spAutoFit/>
          </a:bodyPr>
          <a:lstStyle/>
          <a:p>
            <a:pPr algn="just"/>
            <a:r>
              <a:rPr lang="fr-FR" sz="1200" b="1" dirty="0">
                <a:solidFill>
                  <a:schemeClr val="bg1"/>
                </a:solidFill>
              </a:rPr>
              <a:t> </a:t>
            </a:r>
            <a:r>
              <a:rPr lang="fr-FR" sz="3600" b="1" dirty="0">
                <a:solidFill>
                  <a:schemeClr val="bg1"/>
                </a:solidFill>
              </a:rPr>
              <a:t>Bruz une ville </a:t>
            </a:r>
          </a:p>
          <a:p>
            <a:pPr algn="just"/>
            <a:r>
              <a:rPr lang="fr-FR" sz="3600" b="1" dirty="0">
                <a:solidFill>
                  <a:schemeClr val="bg1"/>
                </a:solidFill>
              </a:rPr>
              <a:t>à vivre</a:t>
            </a:r>
            <a:endParaRPr lang="fr-FR" sz="1200" b="1" dirty="0">
              <a:solidFill>
                <a:schemeClr val="bg1"/>
              </a:solidFill>
            </a:endParaRPr>
          </a:p>
        </p:txBody>
      </p:sp>
      <p:sp>
        <p:nvSpPr>
          <p:cNvPr id="4" name="ZoneTexte 3">
            <a:extLst>
              <a:ext uri="{FF2B5EF4-FFF2-40B4-BE49-F238E27FC236}">
                <a16:creationId xmlns:a16="http://schemas.microsoft.com/office/drawing/2014/main" id="{5D76F04B-6851-495E-A389-94E9C10D1930}"/>
              </a:ext>
            </a:extLst>
          </p:cNvPr>
          <p:cNvSpPr txBox="1"/>
          <p:nvPr/>
        </p:nvSpPr>
        <p:spPr>
          <a:xfrm>
            <a:off x="285749" y="2864702"/>
            <a:ext cx="6402433" cy="3785652"/>
          </a:xfrm>
          <a:prstGeom prst="rect">
            <a:avLst/>
          </a:prstGeom>
          <a:noFill/>
        </p:spPr>
        <p:txBody>
          <a:bodyPr wrap="square" rtlCol="0">
            <a:spAutoFit/>
          </a:bodyPr>
          <a:lstStyle/>
          <a:p>
            <a:r>
              <a:rPr lang="fr-FR" sz="1200" dirty="0"/>
              <a:t>Notre rôle d’élus de la minorité est de représenter les habitants, d’analyser les décisions</a:t>
            </a:r>
          </a:p>
          <a:p>
            <a:r>
              <a:rPr lang="fr-FR" sz="1200" dirty="0"/>
              <a:t>proposées, de formuler des propositions, de contrôler l’action de la majorité. Encore faut-il en</a:t>
            </a:r>
          </a:p>
          <a:p>
            <a:r>
              <a:rPr lang="fr-FR" sz="1200" dirty="0"/>
              <a:t>avoir les moyens.</a:t>
            </a:r>
          </a:p>
          <a:p>
            <a:r>
              <a:rPr lang="fr-FR" sz="1200" dirty="0"/>
              <a:t>Depuis plusieurs mois, nous constatons une dérive du fonctionnement du conseil municipal. Des délibérations sont portées à l’ordre du jour sans avoir été examinées préalablement en commission. Cela prive les élus, y compris ceux de la majorité, d’un espace essentiel de travail, de dialogue et d’échanges. Cette méthode nuit à la qualité des décisions prises et empêche un débat démocratique serein et éclairé.</a:t>
            </a:r>
          </a:p>
          <a:p>
            <a:r>
              <a:rPr lang="fr-FR" sz="1200" dirty="0"/>
              <a:t>Par ailleurs, nous sommes tenus à l’écart de plusieurs groupes de travail.</a:t>
            </a:r>
          </a:p>
          <a:p>
            <a:r>
              <a:rPr lang="fr-FR" sz="1200" dirty="0"/>
              <a:t>Ces exclusions, sans justification, vont à l’encontre des principes de collégialité et de transparence qui devraient guider l’action municipale.</a:t>
            </a:r>
          </a:p>
          <a:p>
            <a:r>
              <a:rPr lang="fr-FR" sz="1200" dirty="0"/>
              <a:t>Nous regrettons également le manque de clarté et d’information lorsqu’apparaissent des</a:t>
            </a:r>
          </a:p>
          <a:p>
            <a:r>
              <a:rPr lang="fr-FR" sz="1200" dirty="0"/>
              <a:t>difficultés importantes dans la gestion des affaires intercommunales. Le déficit du</a:t>
            </a:r>
          </a:p>
          <a:p>
            <a:r>
              <a:rPr lang="fr-FR" sz="1200" dirty="0"/>
              <a:t>syndicat de la piscine en est un exemple flagrant : nous manquons cruellement d’éléments</a:t>
            </a:r>
          </a:p>
          <a:p>
            <a:r>
              <a:rPr lang="fr-FR" sz="1200" dirty="0"/>
              <a:t>pour comprendre les raisons de cette situation et pour envisager des solutions. La transparence budgétaire est une exigence démocratique de base, pas une option.</a:t>
            </a:r>
          </a:p>
          <a:p>
            <a:r>
              <a:rPr lang="fr-FR" sz="1200" dirty="0"/>
              <a:t>Nous ne remettons pas en cause la légitimité de la majorité, mais nous continuerons à réclamer un fonctionnement respectueux de toutes les sensibilités pour que le conseil ne devienne pas une simple chambre d’enregistrement, pour que la démocratie locale ne soit pas seulement un mot, mais une pratique vivante au service de tous les habitants.</a:t>
            </a:r>
            <a:endParaRPr lang="fr-FR" dirty="0"/>
          </a:p>
        </p:txBody>
      </p:sp>
      <p:sp>
        <p:nvSpPr>
          <p:cNvPr id="6" name="ZoneTexte 5">
            <a:extLst>
              <a:ext uri="{FF2B5EF4-FFF2-40B4-BE49-F238E27FC236}">
                <a16:creationId xmlns:a16="http://schemas.microsoft.com/office/drawing/2014/main" id="{0D2818B6-A27D-992A-2410-9CB00861EA23}"/>
              </a:ext>
            </a:extLst>
          </p:cNvPr>
          <p:cNvSpPr txBox="1"/>
          <p:nvPr/>
        </p:nvSpPr>
        <p:spPr>
          <a:xfrm>
            <a:off x="285749" y="7189594"/>
            <a:ext cx="2767257" cy="1631216"/>
          </a:xfrm>
          <a:prstGeom prst="rect">
            <a:avLst/>
          </a:prstGeom>
          <a:solidFill>
            <a:schemeClr val="bg1">
              <a:lumMod val="95000"/>
            </a:schemeClr>
          </a:solidFill>
        </p:spPr>
        <p:txBody>
          <a:bodyPr wrap="square" rtlCol="0">
            <a:spAutoFit/>
          </a:bodyPr>
          <a:lstStyle/>
          <a:p>
            <a:r>
              <a:rPr lang="fr-FR" sz="1100" dirty="0"/>
              <a:t>Été 2025 : un mauvais signal adressé aux commerçants bruzois.</a:t>
            </a:r>
            <a:br>
              <a:rPr lang="fr-FR" sz="1100" dirty="0"/>
            </a:br>
            <a:r>
              <a:rPr lang="fr-FR" sz="1100" dirty="0"/>
              <a:t> Pourquoi aller chercher une SARL de la restauration pour animer cet été le manoir de la </a:t>
            </a:r>
            <a:r>
              <a:rPr lang="fr-FR" sz="1100" dirty="0" err="1"/>
              <a:t>Noë</a:t>
            </a:r>
            <a:r>
              <a:rPr lang="fr-FR" sz="1100" dirty="0"/>
              <a:t> alors qu’il existe à Bruz des commerçants, des associations en capacité d’animer ce lieu sans pour autant déstabiliser l’existant? </a:t>
            </a:r>
          </a:p>
          <a:p>
            <a:endParaRPr lang="fr-FR" sz="1200" dirty="0"/>
          </a:p>
        </p:txBody>
      </p:sp>
      <p:sp>
        <p:nvSpPr>
          <p:cNvPr id="7" name="ZoneTexte 6">
            <a:extLst>
              <a:ext uri="{FF2B5EF4-FFF2-40B4-BE49-F238E27FC236}">
                <a16:creationId xmlns:a16="http://schemas.microsoft.com/office/drawing/2014/main" id="{BB57BEFF-2D7C-ACF4-8F30-AFD515105437}"/>
              </a:ext>
            </a:extLst>
          </p:cNvPr>
          <p:cNvSpPr txBox="1"/>
          <p:nvPr/>
        </p:nvSpPr>
        <p:spPr>
          <a:xfrm>
            <a:off x="285749" y="6758707"/>
            <a:ext cx="2767257" cy="430887"/>
          </a:xfrm>
          <a:prstGeom prst="rect">
            <a:avLst/>
          </a:prstGeom>
          <a:solidFill>
            <a:srgbClr val="FF9900"/>
          </a:solidFill>
        </p:spPr>
        <p:txBody>
          <a:bodyPr wrap="square" rtlCol="0">
            <a:spAutoFit/>
          </a:bodyPr>
          <a:lstStyle/>
          <a:p>
            <a:pPr algn="ctr"/>
            <a:r>
              <a:rPr lang="fr-FR" sz="1100" dirty="0">
                <a:solidFill>
                  <a:schemeClr val="bg1"/>
                </a:solidFill>
              </a:rPr>
              <a:t>L’animation dans la ville</a:t>
            </a:r>
          </a:p>
          <a:p>
            <a:pPr algn="ctr"/>
            <a:r>
              <a:rPr lang="fr-FR" sz="1100" dirty="0">
                <a:solidFill>
                  <a:schemeClr val="bg1"/>
                </a:solidFill>
              </a:rPr>
              <a:t>Le manoir de la </a:t>
            </a:r>
            <a:r>
              <a:rPr lang="fr-FR" sz="1100" dirty="0" err="1">
                <a:solidFill>
                  <a:schemeClr val="bg1"/>
                </a:solidFill>
              </a:rPr>
              <a:t>Noë</a:t>
            </a:r>
            <a:endParaRPr lang="fr-FR" sz="1100" dirty="0">
              <a:solidFill>
                <a:schemeClr val="bg1"/>
              </a:solidFill>
            </a:endParaRPr>
          </a:p>
        </p:txBody>
      </p:sp>
      <p:pic>
        <p:nvPicPr>
          <p:cNvPr id="8" name="Image 7">
            <a:extLst>
              <a:ext uri="{FF2B5EF4-FFF2-40B4-BE49-F238E27FC236}">
                <a16:creationId xmlns:a16="http://schemas.microsoft.com/office/drawing/2014/main" id="{7612895C-2335-09E7-873E-013FEBB2E7E8}"/>
              </a:ext>
            </a:extLst>
          </p:cNvPr>
          <p:cNvPicPr>
            <a:picLocks noChangeAspect="1"/>
          </p:cNvPicPr>
          <p:nvPr/>
        </p:nvPicPr>
        <p:blipFill>
          <a:blip r:embed="rId3"/>
          <a:stretch>
            <a:fillRect/>
          </a:stretch>
        </p:blipFill>
        <p:spPr>
          <a:xfrm>
            <a:off x="1004429" y="211833"/>
            <a:ext cx="3984173" cy="885513"/>
          </a:xfrm>
          <a:prstGeom prst="rect">
            <a:avLst/>
          </a:prstGeom>
        </p:spPr>
      </p:pic>
      <p:graphicFrame>
        <p:nvGraphicFramePr>
          <p:cNvPr id="10" name="Tableau 9">
            <a:extLst>
              <a:ext uri="{FF2B5EF4-FFF2-40B4-BE49-F238E27FC236}">
                <a16:creationId xmlns:a16="http://schemas.microsoft.com/office/drawing/2014/main" id="{D3FF68BE-4F50-B784-FCE2-A3624B85E391}"/>
              </a:ext>
            </a:extLst>
          </p:cNvPr>
          <p:cNvGraphicFramePr>
            <a:graphicFrameLocks noGrp="1"/>
          </p:cNvGraphicFramePr>
          <p:nvPr>
            <p:extLst>
              <p:ext uri="{D42A27DB-BD31-4B8C-83A1-F6EECF244321}">
                <p14:modId xmlns:p14="http://schemas.microsoft.com/office/powerpoint/2010/main" val="694262803"/>
              </p:ext>
            </p:extLst>
          </p:nvPr>
        </p:nvGraphicFramePr>
        <p:xfrm>
          <a:off x="3250394" y="6758707"/>
          <a:ext cx="3336829" cy="2026920"/>
        </p:xfrm>
        <a:graphic>
          <a:graphicData uri="http://schemas.openxmlformats.org/drawingml/2006/table">
            <a:tbl>
              <a:tblPr firstRow="1" bandRow="1">
                <a:tableStyleId>{5C22544A-7EE6-4342-B048-85BDC9FD1C3A}</a:tableStyleId>
              </a:tblPr>
              <a:tblGrid>
                <a:gridCol w="3336829">
                  <a:extLst>
                    <a:ext uri="{9D8B030D-6E8A-4147-A177-3AD203B41FA5}">
                      <a16:colId xmlns:a16="http://schemas.microsoft.com/office/drawing/2014/main" val="2508281186"/>
                    </a:ext>
                  </a:extLst>
                </a:gridCol>
              </a:tblGrid>
              <a:tr h="138675">
                <a:tc>
                  <a:txBody>
                    <a:bodyPr/>
                    <a:lstStyle/>
                    <a:p>
                      <a:pPr algn="ctr"/>
                      <a:endParaRPr lang="fr-FR" sz="1100" dirty="0"/>
                    </a:p>
                    <a:p>
                      <a:pPr algn="ctr"/>
                      <a:r>
                        <a:rPr lang="fr-FR" sz="1100" dirty="0"/>
                        <a:t>Le Programme Local de l’Habitat </a:t>
                      </a:r>
                    </a:p>
                    <a:p>
                      <a:pPr algn="ctr"/>
                      <a:r>
                        <a:rPr lang="fr-FR" sz="1100" dirty="0"/>
                        <a:t>les engagements bruzois</a:t>
                      </a:r>
                    </a:p>
                  </a:txBody>
                  <a:tcPr>
                    <a:solidFill>
                      <a:schemeClr val="tx2">
                        <a:lumMod val="75000"/>
                        <a:lumOff val="25000"/>
                      </a:schemeClr>
                    </a:solidFill>
                  </a:tcPr>
                </a:tc>
                <a:extLst>
                  <a:ext uri="{0D108BD9-81ED-4DB2-BD59-A6C34878D82A}">
                    <a16:rowId xmlns:a16="http://schemas.microsoft.com/office/drawing/2014/main" val="4225063674"/>
                  </a:ext>
                </a:extLst>
              </a:tr>
              <a:tr h="938270">
                <a:tc>
                  <a:txBody>
                    <a:bodyPr/>
                    <a:lstStyle/>
                    <a:p>
                      <a:pPr marL="342900" indent="-342900" algn="l">
                        <a:buFont typeface="Arial" panose="020B0604020202020204" pitchFamily="34" charset="0"/>
                        <a:buChar char="•"/>
                      </a:pPr>
                      <a:r>
                        <a:rPr lang="fr-FR" sz="1100" b="0" dirty="0">
                          <a:latin typeface="Aptos" panose="020B0004020202020204" pitchFamily="34" charset="0"/>
                        </a:rPr>
                        <a:t>La population de Bruz croit de près de 2% par an et vient de dépasser les 20 000 habitants</a:t>
                      </a:r>
                    </a:p>
                    <a:p>
                      <a:pPr marL="342900" indent="-342900" algn="l">
                        <a:buFont typeface="Arial" panose="020B0604020202020204" pitchFamily="34" charset="0"/>
                        <a:buChar char="•"/>
                      </a:pPr>
                      <a:r>
                        <a:rPr lang="fr-FR" sz="1100" b="0" dirty="0">
                          <a:latin typeface="Aptos" panose="020B0004020202020204" pitchFamily="34" charset="0"/>
                        </a:rPr>
                        <a:t>Actuellement, un peu plus de 10  000 logements dont 12,5% de logements sociaux</a:t>
                      </a:r>
                    </a:p>
                    <a:p>
                      <a:pPr marL="342900" indent="-342900" algn="l">
                        <a:buFont typeface="Arial" panose="020B0604020202020204" pitchFamily="34" charset="0"/>
                        <a:buChar char="•"/>
                      </a:pPr>
                      <a:r>
                        <a:rPr lang="fr-FR" sz="1100" b="0" dirty="0">
                          <a:latin typeface="Aptos" panose="020B0004020202020204" pitchFamily="34" charset="0"/>
                        </a:rPr>
                        <a:t>Un engagement contractualisé avec la métropole sur la production de 1350  logements en 6 ans dont 30 % de logements sociaux</a:t>
                      </a:r>
                    </a:p>
                  </a:txBody>
                  <a:tcPr>
                    <a:solidFill>
                      <a:schemeClr val="bg1">
                        <a:lumMod val="95000"/>
                      </a:schemeClr>
                    </a:solidFill>
                  </a:tcPr>
                </a:tc>
                <a:extLst>
                  <a:ext uri="{0D108BD9-81ED-4DB2-BD59-A6C34878D82A}">
                    <a16:rowId xmlns:a16="http://schemas.microsoft.com/office/drawing/2014/main" val="1724709294"/>
                  </a:ext>
                </a:extLst>
              </a:tr>
            </a:tbl>
          </a:graphicData>
        </a:graphic>
      </p:graphicFrame>
    </p:spTree>
    <p:extLst>
      <p:ext uri="{BB962C8B-B14F-4D97-AF65-F5344CB8AC3E}">
        <p14:creationId xmlns:p14="http://schemas.microsoft.com/office/powerpoint/2010/main" val="3257866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616A6645-589B-98AC-715D-F3E27FC9CD1E}"/>
              </a:ext>
            </a:extLst>
          </p:cNvPr>
          <p:cNvSpPr txBox="1"/>
          <p:nvPr/>
        </p:nvSpPr>
        <p:spPr>
          <a:xfrm>
            <a:off x="141368" y="152426"/>
            <a:ext cx="3220957" cy="523220"/>
          </a:xfrm>
          <a:prstGeom prst="rect">
            <a:avLst/>
          </a:prstGeom>
          <a:solidFill>
            <a:schemeClr val="accent1"/>
          </a:solidFill>
        </p:spPr>
        <p:txBody>
          <a:bodyPr wrap="square" rtlCol="0">
            <a:spAutoFit/>
          </a:bodyPr>
          <a:lstStyle/>
          <a:p>
            <a:r>
              <a:rPr lang="fr-FR" sz="1400" dirty="0">
                <a:solidFill>
                  <a:schemeClr val="bg1"/>
                </a:solidFill>
              </a:rPr>
              <a:t>UN 4ᵉ GROUPE SCOLAIRE… MAIS POUR QUELS ÉLÈVES  ?</a:t>
            </a:r>
          </a:p>
        </p:txBody>
      </p:sp>
      <p:pic>
        <p:nvPicPr>
          <p:cNvPr id="2050" name="Image 95">
            <a:extLst>
              <a:ext uri="{FF2B5EF4-FFF2-40B4-BE49-F238E27FC236}">
                <a16:creationId xmlns:a16="http://schemas.microsoft.com/office/drawing/2014/main" id="{A6F2FCA4-2BAC-083E-1827-411AF7567730}"/>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368" y="8493501"/>
            <a:ext cx="351026" cy="298012"/>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 96">
            <a:extLst>
              <a:ext uri="{FF2B5EF4-FFF2-40B4-BE49-F238E27FC236}">
                <a16:creationId xmlns:a16="http://schemas.microsoft.com/office/drawing/2014/main" id="{D2FB3B1A-BF62-C354-A256-42824486D25C}"/>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427" y="8642507"/>
            <a:ext cx="1146175" cy="96838"/>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11">
            <a:extLst>
              <a:ext uri="{FF2B5EF4-FFF2-40B4-BE49-F238E27FC236}">
                <a16:creationId xmlns:a16="http://schemas.microsoft.com/office/drawing/2014/main" id="{771702DC-1EA2-C358-B90B-3FB1ECE5A1D7}"/>
              </a:ext>
            </a:extLst>
          </p:cNvPr>
          <p:cNvSpPr>
            <a:spLocks noChangeArrowheads="1"/>
          </p:cNvSpPr>
          <p:nvPr/>
        </p:nvSpPr>
        <p:spPr bwMode="auto">
          <a:xfrm>
            <a:off x="251807" y="169895"/>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2" name="Rectangle 13">
            <a:extLst>
              <a:ext uri="{FF2B5EF4-FFF2-40B4-BE49-F238E27FC236}">
                <a16:creationId xmlns:a16="http://schemas.microsoft.com/office/drawing/2014/main" id="{43CAA851-CF70-0DE1-D83C-F72AC6DE0A92}"/>
              </a:ext>
            </a:extLst>
          </p:cNvPr>
          <p:cNvSpPr>
            <a:spLocks noChangeArrowheads="1"/>
          </p:cNvSpPr>
          <p:nvPr/>
        </p:nvSpPr>
        <p:spPr bwMode="auto">
          <a:xfrm>
            <a:off x="141368" y="7614018"/>
            <a:ext cx="285544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12F62"/>
                </a:solidFill>
                <a:effectLst/>
                <a:latin typeface="Arial" panose="020B0604020202020204" pitchFamily="34" charset="0"/>
                <a:ea typeface="Tahoma" panose="020B0604030504040204" pitchFamily="34" charset="0"/>
              </a:rPr>
              <a:t>Bruz Unir pour Agir</a:t>
            </a:r>
            <a:endParaRPr kumimoji="0" lang="fr-FR" altLang="fr-FR" sz="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12F62"/>
                </a:solidFill>
                <a:effectLst/>
                <a:latin typeface="Arial" panose="020B0604020202020204" pitchFamily="34" charset="0"/>
                <a:ea typeface="Tahoma" panose="020B0604030504040204" pitchFamily="34" charset="0"/>
              </a:rPr>
              <a:t>Contactez-nous  :  </a:t>
            </a:r>
            <a:r>
              <a:rPr kumimoji="0" lang="fr-FR" altLang="fr-FR" sz="1000" b="0" i="0" u="none" strike="noStrike" cap="none" normalizeH="0" baseline="0" dirty="0">
                <a:ln>
                  <a:noFill/>
                </a:ln>
                <a:solidFill>
                  <a:srgbClr val="212F62"/>
                </a:solidFill>
                <a:effectLst/>
                <a:latin typeface="Arial" panose="020B0604020202020204" pitchFamily="34" charset="0"/>
                <a:ea typeface="Tahoma" panose="020B0604030504040204" pitchFamily="34" charset="0"/>
                <a:hlinkClick r:id="rId5"/>
              </a:rPr>
              <a:t>bruzunirpouragir@gmail.com</a:t>
            </a:r>
            <a:endParaRPr kumimoji="0" lang="fr-FR" altLang="fr-FR" sz="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BD23881C-8E56-EF24-F61C-8A5BF9576D3C}"/>
              </a:ext>
            </a:extLst>
          </p:cNvPr>
          <p:cNvSpPr txBox="1"/>
          <p:nvPr/>
        </p:nvSpPr>
        <p:spPr>
          <a:xfrm>
            <a:off x="3463515" y="1361501"/>
            <a:ext cx="3253117" cy="550920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a:endParaRPr lang="fr-FR" sz="1100" b="0" i="0" dirty="0">
              <a:solidFill>
                <a:srgbClr val="222222"/>
              </a:solidFill>
              <a:effectLst/>
              <a:latin typeface="Aptos" panose="020B0004020202020204" pitchFamily="34" charset="0"/>
            </a:endParaRPr>
          </a:p>
          <a:p>
            <a:pPr algn="l"/>
            <a:r>
              <a:rPr lang="fr-FR" sz="1100" b="0" i="0" dirty="0">
                <a:solidFill>
                  <a:srgbClr val="222222"/>
                </a:solidFill>
                <a:effectLst/>
                <a:latin typeface="Aptos" panose="020B0004020202020204" pitchFamily="34" charset="0"/>
              </a:rPr>
              <a:t>Durant tout ce mandat, l’équipe municipale en place s’est livrée à une succession d’études, de diagnostics et de consultations. Si  la planification urbaine, peut indispensable à long terme, d’autres laissent perplexes. Faut-il vraiment prioriser un recensement des arbres chez les particuliers (coût 40000€) quand aucun grand projet de construction n’a été lancé depuis six ans ?</a:t>
            </a:r>
          </a:p>
          <a:p>
            <a:r>
              <a:rPr lang="fr-FR" sz="1100" b="0" i="0" dirty="0">
                <a:solidFill>
                  <a:srgbClr val="222222"/>
                </a:solidFill>
                <a:effectLst/>
                <a:latin typeface="Aptos" panose="020B0004020202020204" pitchFamily="34" charset="0"/>
              </a:rPr>
              <a:t>La plupart des projets inaugurés pendant ce mandat ont été lancés lors du mandat précédent. L’actuelle municipalité n’a pas su initier ni porter de réalisations d’envergur</a:t>
            </a:r>
            <a:r>
              <a:rPr lang="fr-FR" sz="1100" dirty="0">
                <a:solidFill>
                  <a:srgbClr val="222222"/>
                </a:solidFill>
                <a:latin typeface="Aptos" panose="020B0004020202020204" pitchFamily="34" charset="0"/>
              </a:rPr>
              <a:t>e. Au contraire, d</a:t>
            </a:r>
            <a:r>
              <a:rPr lang="fr-FR" sz="1100" b="0" i="0" dirty="0">
                <a:solidFill>
                  <a:srgbClr val="222222"/>
                </a:solidFill>
                <a:effectLst/>
                <a:latin typeface="Aptos" panose="020B0004020202020204" pitchFamily="34" charset="0"/>
              </a:rPr>
              <a:t>es projets largement engagés ont été stoppés.</a:t>
            </a:r>
            <a:br>
              <a:rPr lang="fr-FR" sz="1100" b="0" i="0" dirty="0">
                <a:solidFill>
                  <a:srgbClr val="222222"/>
                </a:solidFill>
                <a:effectLst/>
                <a:latin typeface="Aptos" panose="020B0004020202020204" pitchFamily="34" charset="0"/>
              </a:rPr>
            </a:br>
            <a:r>
              <a:rPr lang="fr-FR" sz="1100" b="0" i="0" dirty="0">
                <a:solidFill>
                  <a:srgbClr val="222222"/>
                </a:solidFill>
                <a:effectLst/>
                <a:latin typeface="Aptos" panose="020B0004020202020204" pitchFamily="34" charset="0"/>
              </a:rPr>
              <a:t>Cette inertie interroge. Notamment au regard des engagements pris dans le cadre du Programme Local de l’Habitat (PLH), qui prévoit la création de 2</a:t>
            </a:r>
            <a:r>
              <a:rPr lang="fr-FR" sz="1100" dirty="0">
                <a:solidFill>
                  <a:srgbClr val="222222"/>
                </a:solidFill>
                <a:latin typeface="Aptos" panose="020B0004020202020204" pitchFamily="34" charset="0"/>
              </a:rPr>
              <a:t>25 lo</a:t>
            </a:r>
            <a:r>
              <a:rPr lang="fr-FR" sz="1100" b="0" i="0" dirty="0">
                <a:solidFill>
                  <a:srgbClr val="222222"/>
                </a:solidFill>
                <a:effectLst/>
                <a:latin typeface="Aptos" panose="020B0004020202020204" pitchFamily="34" charset="0"/>
              </a:rPr>
              <a:t>gements en moyenne par an. </a:t>
            </a:r>
          </a:p>
          <a:p>
            <a:endParaRPr lang="fr-FR" sz="1100" dirty="0">
              <a:solidFill>
                <a:srgbClr val="222222"/>
              </a:solidFill>
              <a:latin typeface="Aptos" panose="020B0004020202020204" pitchFamily="34" charset="0"/>
            </a:endParaRPr>
          </a:p>
          <a:p>
            <a:r>
              <a:rPr lang="fr-FR" sz="1100" b="0" i="0" dirty="0">
                <a:solidFill>
                  <a:srgbClr val="222222"/>
                </a:solidFill>
                <a:effectLst/>
                <a:latin typeface="Aptos" panose="020B0004020202020204" pitchFamily="34" charset="0"/>
              </a:rPr>
              <a:t>Comment ces objectifs pourront-ils être atteints sans projets concrets et sans volonté politique forte ?</a:t>
            </a:r>
          </a:p>
          <a:p>
            <a:pPr algn="l"/>
            <a:br>
              <a:rPr lang="fr-FR" sz="1100" b="0" i="0" dirty="0">
                <a:solidFill>
                  <a:srgbClr val="222222"/>
                </a:solidFill>
                <a:effectLst/>
                <a:latin typeface="Aptos" panose="020B0004020202020204" pitchFamily="34" charset="0"/>
              </a:rPr>
            </a:br>
            <a:r>
              <a:rPr lang="fr-FR" sz="1100" b="0" i="0" dirty="0">
                <a:solidFill>
                  <a:srgbClr val="222222"/>
                </a:solidFill>
                <a:effectLst/>
                <a:latin typeface="Aptos" panose="020B0004020202020204" pitchFamily="34" charset="0"/>
              </a:rPr>
              <a:t>L’inaction actuelle met en danger nos engagements et retarde des solutions pour les familles, les jeunes, les séniors. Il y a peut</a:t>
            </a:r>
            <a:r>
              <a:rPr lang="fr-FR" sz="1100" dirty="0">
                <a:solidFill>
                  <a:srgbClr val="222222"/>
                </a:solidFill>
                <a:latin typeface="Aptos" panose="020B0004020202020204" pitchFamily="34" charset="0"/>
              </a:rPr>
              <a:t>-être</a:t>
            </a:r>
            <a:r>
              <a:rPr lang="fr-FR" sz="1100" b="0" i="0" dirty="0">
                <a:solidFill>
                  <a:srgbClr val="222222"/>
                </a:solidFill>
                <a:effectLst/>
                <a:latin typeface="Aptos" panose="020B0004020202020204" pitchFamily="34" charset="0"/>
              </a:rPr>
              <a:t> la une partie de la réponse concernant la  fermeture de classes dans les écoles (2 en 2024 et 3 en 2025)</a:t>
            </a:r>
          </a:p>
          <a:p>
            <a:pPr algn="l"/>
            <a:br>
              <a:rPr lang="fr-FR" sz="1100" b="0" i="0" dirty="0">
                <a:solidFill>
                  <a:srgbClr val="222222"/>
                </a:solidFill>
                <a:effectLst/>
                <a:latin typeface="Aptos" panose="020B0004020202020204" pitchFamily="34" charset="0"/>
              </a:rPr>
            </a:br>
            <a:r>
              <a:rPr lang="fr-FR" sz="1100" b="0" i="0" dirty="0">
                <a:solidFill>
                  <a:srgbClr val="222222"/>
                </a:solidFill>
                <a:effectLst/>
                <a:latin typeface="Aptos" panose="020B0004020202020204" pitchFamily="34" charset="0"/>
              </a:rPr>
              <a:t>Il est temps de passer des études aux actes.</a:t>
            </a:r>
          </a:p>
          <a:p>
            <a:pPr algn="l"/>
            <a:r>
              <a:rPr lang="fr-FR" sz="1100" b="0" i="0" dirty="0">
                <a:solidFill>
                  <a:srgbClr val="222222"/>
                </a:solidFill>
                <a:effectLst/>
                <a:latin typeface="Aptos" panose="020B0004020202020204" pitchFamily="34" charset="0"/>
              </a:rPr>
              <a:t>Nous avons besoin d’élus qui agissent, pas seulement d’élus qui étudient.</a:t>
            </a:r>
          </a:p>
        </p:txBody>
      </p:sp>
      <p:sp>
        <p:nvSpPr>
          <p:cNvPr id="2" name="ZoneTexte 1">
            <a:extLst>
              <a:ext uri="{FF2B5EF4-FFF2-40B4-BE49-F238E27FC236}">
                <a16:creationId xmlns:a16="http://schemas.microsoft.com/office/drawing/2014/main" id="{2390DAA9-B8D3-217B-9024-39109451948A}"/>
              </a:ext>
            </a:extLst>
          </p:cNvPr>
          <p:cNvSpPr txBox="1"/>
          <p:nvPr/>
        </p:nvSpPr>
        <p:spPr>
          <a:xfrm>
            <a:off x="3463515" y="675646"/>
            <a:ext cx="3209353" cy="539661"/>
          </a:xfrm>
          <a:prstGeom prst="rect">
            <a:avLst/>
          </a:prstGeom>
          <a:solidFill>
            <a:srgbClr val="FF9900"/>
          </a:solidFill>
        </p:spPr>
        <p:txBody>
          <a:bodyPr wrap="square" rtlCol="0">
            <a:spAutoFit/>
          </a:bodyPr>
          <a:lstStyle/>
          <a:p>
            <a:pPr algn="ctr"/>
            <a:r>
              <a:rPr lang="fr-FR" sz="1400" dirty="0">
                <a:solidFill>
                  <a:schemeClr val="bg1"/>
                </a:solidFill>
              </a:rPr>
              <a:t>Urbanisme</a:t>
            </a:r>
          </a:p>
          <a:p>
            <a:pPr algn="ctr"/>
            <a:r>
              <a:rPr lang="fr-FR" sz="1400" dirty="0">
                <a:solidFill>
                  <a:schemeClr val="bg1"/>
                </a:solidFill>
              </a:rPr>
              <a:t> des études, et après ?</a:t>
            </a:r>
          </a:p>
        </p:txBody>
      </p:sp>
      <p:sp>
        <p:nvSpPr>
          <p:cNvPr id="6" name="ZoneTexte 5">
            <a:extLst>
              <a:ext uri="{FF2B5EF4-FFF2-40B4-BE49-F238E27FC236}">
                <a16:creationId xmlns:a16="http://schemas.microsoft.com/office/drawing/2014/main" id="{72971769-A3BE-6980-47A6-BF939556BC14}"/>
              </a:ext>
            </a:extLst>
          </p:cNvPr>
          <p:cNvSpPr txBox="1"/>
          <p:nvPr/>
        </p:nvSpPr>
        <p:spPr>
          <a:xfrm>
            <a:off x="141368" y="692087"/>
            <a:ext cx="3220957" cy="617861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endParaRPr lang="fr-FR" sz="1050" dirty="0"/>
          </a:p>
          <a:p>
            <a:r>
              <a:rPr lang="fr-FR" sz="1100" dirty="0"/>
              <a:t>Un projet lancé… à contretemps ?</a:t>
            </a:r>
          </a:p>
          <a:p>
            <a:endParaRPr lang="fr-FR" sz="1100" dirty="0"/>
          </a:p>
          <a:p>
            <a:r>
              <a:rPr lang="fr-FR" sz="1100" dirty="0"/>
              <a:t>La création d’un 4ᵉ groupe scolaire à Bruz semblait justifiée en 2018, mais depuis, la réalité a changé — mais pas le projet.</a:t>
            </a:r>
          </a:p>
          <a:p>
            <a:r>
              <a:rPr lang="fr-FR" sz="1100" dirty="0"/>
              <a:t>Car aujourd’hui, les chiffres sont clairs :</a:t>
            </a:r>
          </a:p>
          <a:p>
            <a:pPr>
              <a:buFont typeface="Arial" panose="020B0604020202020204" pitchFamily="34" charset="0"/>
              <a:buChar char="•"/>
            </a:pPr>
            <a:r>
              <a:rPr lang="fr-FR" sz="1100" dirty="0">
                <a:effectLst/>
              </a:rPr>
              <a:t>La natalité est en baisse,</a:t>
            </a:r>
          </a:p>
          <a:p>
            <a:pPr>
              <a:buFont typeface="Arial" panose="020B0604020202020204" pitchFamily="34" charset="0"/>
              <a:buChar char="•"/>
            </a:pPr>
            <a:r>
              <a:rPr lang="fr-FR" sz="1100" dirty="0">
                <a:effectLst/>
              </a:rPr>
              <a:t>Les programmes de construction ont pris du retard,</a:t>
            </a:r>
          </a:p>
          <a:p>
            <a:pPr>
              <a:buFont typeface="Arial" panose="020B0604020202020204" pitchFamily="34" charset="0"/>
              <a:buChar char="•"/>
            </a:pPr>
            <a:r>
              <a:rPr lang="fr-FR" sz="1100" dirty="0">
                <a:effectLst/>
              </a:rPr>
              <a:t>Les familles monoparentales augmentent,</a:t>
            </a:r>
          </a:p>
          <a:p>
            <a:pPr>
              <a:buFont typeface="Arial" panose="020B0604020202020204" pitchFamily="34" charset="0"/>
              <a:buChar char="•"/>
            </a:pPr>
            <a:r>
              <a:rPr lang="fr-FR" sz="1100" dirty="0">
                <a:effectLst/>
              </a:rPr>
              <a:t>Le phénomène de décohabitation progresse.</a:t>
            </a:r>
          </a:p>
          <a:p>
            <a:r>
              <a:rPr lang="fr-FR" sz="1100" dirty="0"/>
              <a:t>Et pourtant, la municipalité maintient le cap . </a:t>
            </a:r>
          </a:p>
          <a:p>
            <a:r>
              <a:rPr lang="fr-FR" sz="1100" dirty="0"/>
              <a:t>L’école se fera, mais pas selon le calendrier annoncé. Livraison en décembre 2026 et ouverture en  septembre 2027.</a:t>
            </a:r>
          </a:p>
          <a:p>
            <a:r>
              <a:rPr lang="fr-FR" sz="1100" dirty="0"/>
              <a:t>Alors que nous dit la nouvelle étude de 2025 ?</a:t>
            </a:r>
          </a:p>
          <a:p>
            <a:r>
              <a:rPr lang="fr-FR" sz="1100" dirty="0"/>
              <a:t>Elle affirme qu’un 4ᵉ groupe scolaire ne serait pas nécessaire </a:t>
            </a:r>
            <a:r>
              <a:rPr lang="fr-FR" sz="1100" b="1" dirty="0"/>
              <a:t>avant… 2034.</a:t>
            </a:r>
          </a:p>
          <a:p>
            <a:r>
              <a:rPr lang="fr-FR" sz="1100" dirty="0"/>
              <a:t>Faut-il vraiment construire une école aujourd’hui  ?</a:t>
            </a:r>
          </a:p>
          <a:p>
            <a:r>
              <a:rPr lang="fr-FR" sz="1100" dirty="0"/>
              <a:t>Et surtout, comment seront répartis les élèves sur les 4 écoles publiques ? L’avenir du groupe scolaire jacques Prévert s’assombrit avec le transfert envisagé de la filière bilingue breton français vers Ker Lann.</a:t>
            </a:r>
          </a:p>
          <a:p>
            <a:r>
              <a:rPr lang="fr-FR" sz="1100" dirty="0"/>
              <a:t> Un choix politique coûteux</a:t>
            </a:r>
          </a:p>
          <a:p>
            <a:r>
              <a:rPr lang="fr-FR" sz="1100" dirty="0"/>
              <a:t>Rappelons qu’en 2018, l’opposition actuelle — alors aux commandes — avait proposé un terrain municipal, sans coût d’acquisition. Ce choix a été écarté par la majorité actuelle, qui a préféré d’abord le Vert Buisson, puis Ker Lann. Résultat : retards en cascade et un budget qui explose à 11 millions d’euros, terrain compris.</a:t>
            </a:r>
          </a:p>
          <a:p>
            <a:r>
              <a:rPr lang="fr-FR" sz="1100" dirty="0"/>
              <a:t>Prévoir le Bruz de demain, oui. Mais à quel prix, et pour quelle réalité ?</a:t>
            </a:r>
          </a:p>
        </p:txBody>
      </p:sp>
      <p:pic>
        <p:nvPicPr>
          <p:cNvPr id="8" name="Image 7">
            <a:extLst>
              <a:ext uri="{FF2B5EF4-FFF2-40B4-BE49-F238E27FC236}">
                <a16:creationId xmlns:a16="http://schemas.microsoft.com/office/drawing/2014/main" id="{1A23357A-1745-C1AC-F72E-39008A26BBF6}"/>
              </a:ext>
            </a:extLst>
          </p:cNvPr>
          <p:cNvPicPr>
            <a:picLocks noChangeAspect="1"/>
          </p:cNvPicPr>
          <p:nvPr/>
        </p:nvPicPr>
        <p:blipFill>
          <a:blip r:embed="rId6"/>
          <a:stretch>
            <a:fillRect/>
          </a:stretch>
        </p:blipFill>
        <p:spPr>
          <a:xfrm>
            <a:off x="3045144" y="6974455"/>
            <a:ext cx="3671488" cy="1999650"/>
          </a:xfrm>
          <a:prstGeom prst="rect">
            <a:avLst/>
          </a:prstGeom>
        </p:spPr>
      </p:pic>
    </p:spTree>
    <p:extLst>
      <p:ext uri="{BB962C8B-B14F-4D97-AF65-F5344CB8AC3E}">
        <p14:creationId xmlns:p14="http://schemas.microsoft.com/office/powerpoint/2010/main" val="340411468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hèm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3466</TotalTime>
  <Words>911</Words>
  <Application>Microsoft Office PowerPoint</Application>
  <PresentationFormat>Affichage à l'écran (4:3)</PresentationFormat>
  <Paragraphs>57</Paragraphs>
  <Slides>2</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Aptos</vt:lpstr>
      <vt:lpstr>Aptos Display</vt:lpstr>
      <vt:lpstr>Arial</vt:lpstr>
      <vt:lpstr>Arial Black</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Patrick ROULLE</dc:creator>
  <cp:lastModifiedBy>Patrick ROULLE</cp:lastModifiedBy>
  <cp:revision>11</cp:revision>
  <dcterms:created xsi:type="dcterms:W3CDTF">2025-01-30T16:38:58Z</dcterms:created>
  <dcterms:modified xsi:type="dcterms:W3CDTF">2025-06-13T18:16:24Z</dcterms:modified>
</cp:coreProperties>
</file>